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405881-2550-49AE-8C69-482F70434987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611CD8-4DC1-4356-8C60-39D4BCF662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0585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611CD8-4DC1-4356-8C60-39D4BCF662E2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1105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222F7A-1370-443D-A71B-1F00BA406F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2FDBD03-84E9-408F-8A29-6AF3E45C49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0453C33-430E-4CF9-BE29-B4F991FA8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AA926-18CA-4CFF-80C4-33940BABFF58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9FBBEE8-FC2C-4461-A533-65262CD81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DA7D89E-DC2B-4268-969E-08B381AE5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8AF92-F211-473A-96CF-08CB28BF60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5945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D29BDD-08A2-4D4D-A388-56791052F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9A7DB20-CF8F-44E8-A9D6-F61D633A96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002C82C-690C-4F54-93C9-488C6893D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AA926-18CA-4CFF-80C4-33940BABFF58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85AE666-3C6F-482C-A926-3FC4A237F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C0E8B06-8082-476D-AB4A-FB408D13E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8AF92-F211-473A-96CF-08CB28BF60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8054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4B756DF-1360-4CAE-B2EC-DA847200BA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2B16411-4110-4EFC-96A5-0FA0FE496D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96B75F-640F-4061-A33E-427B67DD7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AA926-18CA-4CFF-80C4-33940BABFF58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785F48D-7535-4802-9098-3C9B7C2F1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ABE8530-E818-417E-8DCC-7823A594A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8AF92-F211-473A-96CF-08CB28BF60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6773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DCCEA4-A72A-4D9B-AC47-77264642A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6D0F013-70A9-431D-9D96-BF3D5B1655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1F136CE-621C-44F4-A6D1-28BE7EEB0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AA926-18CA-4CFF-80C4-33940BABFF58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368E04-E820-42D8-9DDE-EB43B0CDC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208DE2A-2297-4FC6-8E8F-0F54F33E1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8AF92-F211-473A-96CF-08CB28BF60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0774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1E57DB-012E-460A-86AF-DA1525326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AE57962-F6A0-4955-9295-5C78616D2F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AA5BF49-B09F-4108-BC05-8912C281A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AA926-18CA-4CFF-80C4-33940BABFF58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ACD0B5E-3E37-422F-B636-48F10F2C1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B4324B8-E5B6-4B68-A1FC-AB4CA1A21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8AF92-F211-473A-96CF-08CB28BF60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2586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78C120-1959-4D0C-84DE-ECA5CF5DB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E2EAFA7-8286-4C1E-8B18-7196173978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E268FCC-AC6F-4F7D-8368-369FE6CC2C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C2B2962-2076-487A-A190-8725C07C9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AA926-18CA-4CFF-80C4-33940BABFF58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140CC11-054A-4216-BE6C-7060E4F44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E2E146F-8354-4102-84AF-B710E4612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8AF92-F211-473A-96CF-08CB28BF60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705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A2F411-0284-4D42-AE6E-EBE10D7ED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606B1D2-3A53-471F-84E1-357C4AB79A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6CA5DA1-2194-4F85-97B1-4CAB53DBEB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7A747A2-4D0D-45A2-BB71-A862977F50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7706DAF-70DF-45D4-8C4D-0E12696D7D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4EEF7BA-14C9-4F9A-9332-807E58E2B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AA926-18CA-4CFF-80C4-33940BABFF58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1A0157E-74BE-47E0-B366-97540E1CF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5278760-D7D2-4A28-A350-82E23CABE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8AF92-F211-473A-96CF-08CB28BF60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995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7987F7-0C62-4918-80E6-377FB45C4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FF8BB41-DD2B-45A0-AE64-09A06CEE0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AA926-18CA-4CFF-80C4-33940BABFF58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02CE37E-1579-46D3-B8A9-BB23AB1F8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CAC105F-45CD-443D-8AE5-43E52046F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8AF92-F211-473A-96CF-08CB28BF60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5021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CF2D2BA-997A-441B-8429-B5B0FE0A7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AA926-18CA-4CFF-80C4-33940BABFF58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1603DDD-4629-4939-9A85-4EC905E52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44CACFA-56FC-4A47-94DF-22DDC3AB7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8AF92-F211-473A-96CF-08CB28BF60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8849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37E0AC-0364-44C5-93C7-CF2C40ACC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D77998F-096B-42DF-A919-E180A2B63F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03F781D-7031-4B6A-B69A-736D9AFB1D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ADBC5BB-8F33-45F2-8F7A-3CBACD994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AA926-18CA-4CFF-80C4-33940BABFF58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B7EC3B3-DBDD-47AF-BFFB-1A607F7D8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9F3BAA0-AE8C-4FC5-B81A-9098007A6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8AF92-F211-473A-96CF-08CB28BF60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8833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79CED1-B947-4716-BF81-4BCAD858F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414B0A4-DB01-4206-BA44-BB2C4C1B93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B44BC5D-1CD8-4046-9193-041CD8066C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E965052-A2B1-4388-A1D0-AC2B8F531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AA926-18CA-4CFF-80C4-33940BABFF58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A546B96-4140-4DDB-AAC3-40F3C82B6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571EC21-15AE-4575-81A4-7B127E94A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8AF92-F211-473A-96CF-08CB28BF60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3491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0A589C-1EC3-48B7-886F-C289B1CDF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87FD5AB-9C66-44CD-A428-1678356272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D46BFD2-C5C2-45F5-9765-08BEA70459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AA926-18CA-4CFF-80C4-33940BABFF58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35F2CEE-B326-4E61-AEF4-78B184BC29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A1AAF1B-E6E9-49EA-9FF7-3448D2407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8AF92-F211-473A-96CF-08CB28BF60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92786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C6219E-0A81-41B0-ABFF-A6C2DE2A4A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Zekton Rg" panose="020B0604020202080204" pitchFamily="34" charset="-52"/>
              </a:rPr>
              <a:t>ВВЕДЕНИЕ В ТАБЛИЦНЫЕ ПРОЦЕССОРЫ</a:t>
            </a:r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id="{DEC18228-A040-400F-BE37-26ED8D7008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29101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D974EC-74AE-42A8-B627-11BEB4BB1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Форматирование таблиц</a:t>
            </a:r>
            <a:br>
              <a:rPr lang="ru-RU" sz="1800" b="1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</a:br>
            <a:endParaRPr lang="ru-RU" dirty="0"/>
          </a:p>
        </p:txBody>
      </p:sp>
      <p:pic>
        <p:nvPicPr>
          <p:cNvPr id="9" name="Объект 8">
            <a:extLst>
              <a:ext uri="{FF2B5EF4-FFF2-40B4-BE49-F238E27FC236}">
                <a16:creationId xmlns:a16="http://schemas.microsoft.com/office/drawing/2014/main" id="{5C00F836-AF98-4147-899C-012569B43DE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1853" y="1092466"/>
            <a:ext cx="4549534" cy="1196444"/>
          </a:xfr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640B9AF0-836D-4ECB-B586-F89390D5B4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0220" y="1158690"/>
            <a:ext cx="2809037" cy="5236601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8B4FA410-1362-4461-A43A-1E161167CAB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7088" y="2418029"/>
            <a:ext cx="2655121" cy="3977262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66346683-47A7-4C36-B1F2-04E02584CAE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1080" y="2418029"/>
            <a:ext cx="1051651" cy="3977262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F1786E46-AE34-4B8A-854A-ED0FFF4FD79F}"/>
              </a:ext>
            </a:extLst>
          </p:cNvPr>
          <p:cNvSpPr txBox="1"/>
          <p:nvPr/>
        </p:nvSpPr>
        <p:spPr>
          <a:xfrm>
            <a:off x="485192" y="1690688"/>
            <a:ext cx="2985796" cy="1800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ru-RU" dirty="0"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Шрифт  : тема, размер, цвет</a:t>
            </a:r>
          </a:p>
          <a:p>
            <a:pPr marL="285750" indent="-285750">
              <a:lnSpc>
                <a:spcPct val="150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ru-RU" dirty="0"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Ячейки : границы, заливка цветом</a:t>
            </a:r>
          </a:p>
        </p:txBody>
      </p:sp>
    </p:spTree>
    <p:extLst>
      <p:ext uri="{BB962C8B-B14F-4D97-AF65-F5344CB8AC3E}">
        <p14:creationId xmlns:p14="http://schemas.microsoft.com/office/powerpoint/2010/main" val="42055908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AE1524-62ED-4F93-9999-B5BBCD704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69168" y="122529"/>
            <a:ext cx="11922967" cy="1325563"/>
          </a:xfrm>
        </p:spPr>
        <p:txBody>
          <a:bodyPr/>
          <a:lstStyle/>
          <a:p>
            <a:pPr algn="ctr"/>
            <a:r>
              <a:rPr lang="ru-RU" dirty="0"/>
              <a:t>	</a:t>
            </a:r>
            <a:r>
              <a:rPr lang="ru-RU" b="1" dirty="0">
                <a:latin typeface="Zekton Rg" panose="020B0604020202080204" pitchFamily="34" charset="-52"/>
              </a:rPr>
              <a:t>Диаграммы и графики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506F5C63-9F80-4DD3-BE56-4A6B54CC40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332547"/>
            <a:ext cx="10515600" cy="1078944"/>
          </a:xfr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5498BEC2-7E58-4622-9DBA-E91644F0A0BF}"/>
              </a:ext>
            </a:extLst>
          </p:cNvPr>
          <p:cNvSpPr/>
          <p:nvPr/>
        </p:nvSpPr>
        <p:spPr>
          <a:xfrm>
            <a:off x="4822759" y="1296955"/>
            <a:ext cx="1139112" cy="1017037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FB570357-56AE-463A-B664-44A84F07EA74}"/>
              </a:ext>
            </a:extLst>
          </p:cNvPr>
          <p:cNvSpPr/>
          <p:nvPr/>
        </p:nvSpPr>
        <p:spPr>
          <a:xfrm>
            <a:off x="7044612" y="1383085"/>
            <a:ext cx="979714" cy="97786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51B1CE7-E309-46D8-9753-BAD315C40C3A}"/>
              </a:ext>
            </a:extLst>
          </p:cNvPr>
          <p:cNvSpPr txBox="1"/>
          <p:nvPr/>
        </p:nvSpPr>
        <p:spPr>
          <a:xfrm>
            <a:off x="363894" y="2661687"/>
            <a:ext cx="4655976" cy="3571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9580">
              <a:lnSpc>
                <a:spcPct val="150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Типы диаграмм графиков: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800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Гистограмма. 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800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Линейный график. 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800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Круговая диаграмма. 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800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График с областями. 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800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Точечная диаграмма. </a:t>
            </a: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800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Комбинированная диаграмма. </a:t>
            </a: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endParaRPr lang="ru-RU" sz="1800" dirty="0">
              <a:effectLst/>
              <a:latin typeface="Times New Roman" panose="02020603050405020304" pitchFamily="18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0C2DD47-99FD-4530-8EE8-FF973CCE8A78}"/>
              </a:ext>
            </a:extLst>
          </p:cNvPr>
          <p:cNvSpPr txBox="1"/>
          <p:nvPr/>
        </p:nvSpPr>
        <p:spPr>
          <a:xfrm>
            <a:off x="6494106" y="2661687"/>
            <a:ext cx="6904653" cy="3041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Этапы создания диаграммы: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1.   Выбор данных 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2. Вставка диаграммы 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3. Настройка элементов диаграммы 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4. Форматирование диаграммы 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5. Обновление и редактирование </a:t>
            </a:r>
          </a:p>
        </p:txBody>
      </p:sp>
    </p:spTree>
    <p:extLst>
      <p:ext uri="{BB962C8B-B14F-4D97-AF65-F5344CB8AC3E}">
        <p14:creationId xmlns:p14="http://schemas.microsoft.com/office/powerpoint/2010/main" val="37655367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F74595-FE4E-481F-A887-546B30193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298" y="111966"/>
            <a:ext cx="11821886" cy="2491275"/>
          </a:xfrm>
        </p:spPr>
        <p:txBody>
          <a:bodyPr>
            <a:normAutofit/>
          </a:bodyPr>
          <a:lstStyle/>
          <a:p>
            <a:r>
              <a:rPr lang="ru-RU" b="1" kern="0" dirty="0">
                <a:effectLst/>
                <a:latin typeface="Zekton Rg" panose="020B0604020202080204" pitchFamily="34" charset="-52"/>
                <a:ea typeface="Malgun Gothic" panose="020B0503020000020004" pitchFamily="34" charset="-127"/>
              </a:rPr>
              <a:t>ИСПОЛЬЗОВАНИЕ ТАБЛИЧНЫХ ПРОЦЕССОРОВ В РАЗЛИЧНЫХ ОБЛОСТЯХ</a:t>
            </a:r>
            <a:endParaRPr lang="ru-RU" sz="8800" dirty="0">
              <a:latin typeface="Zekton Rg" panose="020B0604020202080204" pitchFamily="34" charset="-52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B7D988-E0A4-4422-8BC9-A15503032F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298" y="2394696"/>
            <a:ext cx="10515600" cy="4351338"/>
          </a:xfrm>
        </p:spPr>
        <p:txBody>
          <a:bodyPr/>
          <a:lstStyle/>
          <a:p>
            <a:r>
              <a:rPr lang="ru-RU" dirty="0">
                <a:latin typeface="Zekton Rg" panose="020B0604020202080204" pitchFamily="34" charset="-52"/>
              </a:rPr>
              <a:t>Финансы и бухгалтерский учёт</a:t>
            </a:r>
          </a:p>
          <a:p>
            <a:r>
              <a:rPr lang="ru-RU" dirty="0">
                <a:latin typeface="Zekton Rg" panose="020B0604020202080204" pitchFamily="34" charset="-52"/>
              </a:rPr>
              <a:t>Наука исследования </a:t>
            </a:r>
          </a:p>
          <a:p>
            <a:r>
              <a:rPr lang="ru-RU" dirty="0">
                <a:latin typeface="Zekton Rg" panose="020B0604020202080204" pitchFamily="34" charset="-52"/>
              </a:rPr>
              <a:t>Образования </a:t>
            </a:r>
          </a:p>
          <a:p>
            <a:r>
              <a:rPr lang="ru-RU" dirty="0">
                <a:latin typeface="Zekton Rg" panose="020B0604020202080204" pitchFamily="34" charset="-52"/>
              </a:rPr>
              <a:t>Управления проектами </a:t>
            </a:r>
          </a:p>
          <a:p>
            <a:r>
              <a:rPr lang="ru-RU" dirty="0">
                <a:latin typeface="Zekton Rg" panose="020B0604020202080204" pitchFamily="34" charset="-52"/>
              </a:rPr>
              <a:t>Маркетинг и продажи</a:t>
            </a: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61B4A9DF-63D9-438C-B430-61C1AB1330B2}"/>
              </a:ext>
            </a:extLst>
          </p:cNvPr>
          <p:cNvCxnSpPr/>
          <p:nvPr/>
        </p:nvCxnSpPr>
        <p:spPr>
          <a:xfrm flipV="1">
            <a:off x="11607282" y="3312367"/>
            <a:ext cx="0" cy="354563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EACC9DC2-E60D-4713-A18F-D52FF34E10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2018" y="4254760"/>
            <a:ext cx="18290" cy="3560373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90FF1AC7-7159-4B1E-A654-FA770AF9F2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11934039" y="4429336"/>
            <a:ext cx="18290" cy="3560373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936F56F6-908D-48F1-AD80-2B3381B6C8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10982872" y="3567181"/>
            <a:ext cx="18290" cy="3560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2404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7625F8-941C-401F-AC06-AEFE86F12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0060" y="372916"/>
            <a:ext cx="2523600" cy="1325563"/>
          </a:xfrm>
        </p:spPr>
        <p:txBody>
          <a:bodyPr/>
          <a:lstStyle/>
          <a:p>
            <a:r>
              <a:rPr lang="ru-RU" dirty="0">
                <a:latin typeface="Zekton Rg" panose="020B0604020202080204" pitchFamily="34" charset="-52"/>
              </a:rPr>
              <a:t>ВЫВОД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1E3A82FF-9AF1-4273-91AD-EF05050AD907}"/>
              </a:ext>
            </a:extLst>
          </p:cNvPr>
          <p:cNvSpPr/>
          <p:nvPr/>
        </p:nvSpPr>
        <p:spPr>
          <a:xfrm>
            <a:off x="2369976" y="2099388"/>
            <a:ext cx="6941975" cy="372291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8B00E20B-8A15-4677-808F-58131B4A4360}"/>
              </a:ext>
            </a:extLst>
          </p:cNvPr>
          <p:cNvSpPr/>
          <p:nvPr/>
        </p:nvSpPr>
        <p:spPr>
          <a:xfrm>
            <a:off x="2369975" y="439300"/>
            <a:ext cx="6941975" cy="117721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C89432-EC21-4DC1-998A-0E8EB4B188EC}"/>
              </a:ext>
            </a:extLst>
          </p:cNvPr>
          <p:cNvSpPr txBox="1"/>
          <p:nvPr/>
        </p:nvSpPr>
        <p:spPr>
          <a:xfrm>
            <a:off x="2697141" y="3219854"/>
            <a:ext cx="644943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Zekton Rg" panose="020B0604020202080204" pitchFamily="34" charset="-52"/>
              </a:rPr>
              <a:t>Табличные процессоры востребованы почти во всех сферах деятельности, поэтому в нашем информационном обществе это необходимо знать. Табличные процессоры – это легко и просто, если уметь в этом разбираться. </a:t>
            </a:r>
          </a:p>
        </p:txBody>
      </p:sp>
    </p:spTree>
    <p:extLst>
      <p:ext uri="{BB962C8B-B14F-4D97-AF65-F5344CB8AC3E}">
        <p14:creationId xmlns:p14="http://schemas.microsoft.com/office/powerpoint/2010/main" val="2818609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>
            <a:extLst>
              <a:ext uri="{FF2B5EF4-FFF2-40B4-BE49-F238E27FC236}">
                <a16:creationId xmlns:a16="http://schemas.microsoft.com/office/drawing/2014/main" id="{3A5CE7AA-1323-4B7C-97A3-69D5860E7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669" y="327802"/>
            <a:ext cx="6010469" cy="1325563"/>
          </a:xfrm>
        </p:spPr>
        <p:txBody>
          <a:bodyPr/>
          <a:lstStyle/>
          <a:p>
            <a:r>
              <a:rPr lang="ru-RU" b="1" dirty="0">
                <a:latin typeface="Zekton Rg" panose="020B0604020202080204" pitchFamily="34" charset="-52"/>
              </a:rPr>
              <a:t>История табличных процессоров</a:t>
            </a:r>
          </a:p>
        </p:txBody>
      </p:sp>
      <p:pic>
        <p:nvPicPr>
          <p:cNvPr id="13" name="Объект 12">
            <a:extLst>
              <a:ext uri="{FF2B5EF4-FFF2-40B4-BE49-F238E27FC236}">
                <a16:creationId xmlns:a16="http://schemas.microsoft.com/office/drawing/2014/main" id="{3D53F62F-7C85-48FF-9F3A-38A96949A35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1163" y="0"/>
            <a:ext cx="4560837" cy="6858000"/>
          </a:xfr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D48D4D4-641F-4FF7-9A5A-3B4467C482EB}"/>
              </a:ext>
            </a:extLst>
          </p:cNvPr>
          <p:cNvSpPr txBox="1"/>
          <p:nvPr/>
        </p:nvSpPr>
        <p:spPr>
          <a:xfrm>
            <a:off x="371669" y="2522629"/>
            <a:ext cx="5515947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0" dirty="0">
                <a:effectLst/>
                <a:latin typeface="Zekton Rg" panose="020B0604020202080204" pitchFamily="34" charset="-52"/>
                <a:ea typeface="Malgun Gothic" panose="020B0503020000020004" pitchFamily="34" charset="-127"/>
              </a:rPr>
              <a:t>Идея создания электронной таблицы возникла у </a:t>
            </a:r>
            <a:r>
              <a:rPr lang="ru-RU" sz="2800" b="1" kern="0" dirty="0">
                <a:effectLst/>
                <a:latin typeface="Zekton Rg" panose="020B0604020202080204" pitchFamily="34" charset="-52"/>
                <a:ea typeface="Malgun Gothic" panose="020B0503020000020004" pitchFamily="34" charset="-127"/>
              </a:rPr>
              <a:t>Дэна </a:t>
            </a:r>
            <a:r>
              <a:rPr lang="ru-RU" sz="2800" b="1" kern="0" dirty="0" err="1">
                <a:effectLst/>
                <a:latin typeface="Zekton Rg" panose="020B0604020202080204" pitchFamily="34" charset="-52"/>
                <a:ea typeface="Malgun Gothic" panose="020B0503020000020004" pitchFamily="34" charset="-127"/>
              </a:rPr>
              <a:t>Бриклина</a:t>
            </a:r>
            <a:r>
              <a:rPr lang="ru-RU" sz="2800" b="1" kern="0" dirty="0">
                <a:effectLst/>
                <a:latin typeface="Zekton Rg" panose="020B0604020202080204" pitchFamily="34" charset="-52"/>
                <a:ea typeface="Malgun Gothic" panose="020B0503020000020004" pitchFamily="34" charset="-127"/>
              </a:rPr>
              <a:t> в 1979г. </a:t>
            </a:r>
          </a:p>
          <a:p>
            <a:r>
              <a:rPr lang="ru-RU" sz="2000" kern="0" dirty="0">
                <a:effectLst/>
                <a:latin typeface="Zekton Rg" panose="020B0604020202080204" pitchFamily="34" charset="-52"/>
                <a:ea typeface="Malgun Gothic" panose="020B0503020000020004" pitchFamily="34" charset="-127"/>
              </a:rPr>
              <a:t>Свою блестящую идею он обсудил с внештатным программистом Робертом </a:t>
            </a:r>
            <a:r>
              <a:rPr lang="ru-RU" sz="2000" kern="0" dirty="0" err="1">
                <a:effectLst/>
                <a:latin typeface="Zekton Rg" panose="020B0604020202080204" pitchFamily="34" charset="-52"/>
                <a:ea typeface="Malgun Gothic" panose="020B0503020000020004" pitchFamily="34" charset="-127"/>
              </a:rPr>
              <a:t>Френкстоном</a:t>
            </a:r>
            <a:r>
              <a:rPr lang="ru-RU" sz="2000" kern="0" dirty="0">
                <a:effectLst/>
                <a:latin typeface="Zekton Rg" panose="020B0604020202080204" pitchFamily="34" charset="-52"/>
                <a:ea typeface="Malgun Gothic" panose="020B0503020000020004" pitchFamily="34" charset="-127"/>
              </a:rPr>
              <a:t>. К концу 1979г они создали </a:t>
            </a:r>
            <a:r>
              <a:rPr lang="en-US" sz="2000" kern="0" dirty="0">
                <a:effectLst/>
                <a:latin typeface="Zekton Rg" panose="020B0604020202080204" pitchFamily="34" charset="-52"/>
                <a:ea typeface="Malgun Gothic" panose="020B0503020000020004" pitchFamily="34" charset="-127"/>
              </a:rPr>
              <a:t>VisiCalc</a:t>
            </a:r>
            <a:r>
              <a:rPr lang="ru-RU" sz="2000" kern="0" dirty="0">
                <a:effectLst/>
                <a:latin typeface="Zekton Rg" panose="020B0604020202080204" pitchFamily="34" charset="-52"/>
                <a:ea typeface="Malgun Gothic" panose="020B0503020000020004" pitchFamily="34" charset="-127"/>
              </a:rPr>
              <a:t>.</a:t>
            </a:r>
            <a:endParaRPr lang="ru-RU" sz="2000" b="1" dirty="0">
              <a:latin typeface="Zekton Rg" panose="020B060402020208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13591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481D5D-186B-418E-8CEB-A4644E1BE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3786"/>
            <a:ext cx="10515600" cy="1325563"/>
          </a:xfrm>
        </p:spPr>
        <p:txBody>
          <a:bodyPr/>
          <a:lstStyle/>
          <a:p>
            <a:r>
              <a:rPr lang="ru-RU" b="1" dirty="0">
                <a:latin typeface="Zekton Rg" panose="020B0604020202080204" pitchFamily="34" charset="-52"/>
              </a:rPr>
              <a:t>Эволюция табличных процессоров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086096E3-A52D-4AB2-9A33-B5D6A17B19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0152" y="2270238"/>
            <a:ext cx="5220477" cy="3657600"/>
          </a:xfr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10B5703-C4A4-4DEE-8C2F-1911DF628E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371" y="2270238"/>
            <a:ext cx="5220477" cy="36576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0510D03-EA0D-480A-99EC-69D78777D2E9}"/>
              </a:ext>
            </a:extLst>
          </p:cNvPr>
          <p:cNvSpPr txBox="1"/>
          <p:nvPr/>
        </p:nvSpPr>
        <p:spPr>
          <a:xfrm>
            <a:off x="1912774" y="1695494"/>
            <a:ext cx="22206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kern="0" dirty="0">
                <a:effectLst/>
                <a:latin typeface="Zekton Rg" panose="020B0604020202080204" pitchFamily="34" charset="-52"/>
                <a:ea typeface="Malgun Gothic" panose="020B0503020000020004" pitchFamily="34" charset="-127"/>
              </a:rPr>
              <a:t>VisiCalc</a:t>
            </a:r>
            <a:endParaRPr lang="ru-RU" sz="24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0E6553B-7F38-47F1-AF91-9732B4979799}"/>
              </a:ext>
            </a:extLst>
          </p:cNvPr>
          <p:cNvSpPr txBox="1"/>
          <p:nvPr/>
        </p:nvSpPr>
        <p:spPr>
          <a:xfrm>
            <a:off x="8058543" y="1714155"/>
            <a:ext cx="28582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kern="0" dirty="0">
                <a:effectLst/>
                <a:latin typeface="Zekton Rg" panose="020B0604020202080204" pitchFamily="34" charset="-52"/>
                <a:ea typeface="Malgun Gothic" panose="020B0503020000020004" pitchFamily="34" charset="-127"/>
              </a:rPr>
              <a:t>Lotus 1-2-3.</a:t>
            </a:r>
            <a:endParaRPr lang="ru-RU" sz="2400" b="1" dirty="0">
              <a:latin typeface="Zekton Rg" panose="020B060402020208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612448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D32669-C7D6-4495-9873-70C1F835E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Zekton Rg" panose="020B0604020202080204" pitchFamily="34" charset="-52"/>
              </a:rPr>
              <a:t>Интерфейс табличного процессора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1D13979E-9AA9-4084-9AEB-00A5ABBF5F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686" y="1471062"/>
            <a:ext cx="10053106" cy="5165960"/>
          </a:xfr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686877D-CC5E-4CBB-922B-8724704BB23E}"/>
              </a:ext>
            </a:extLst>
          </p:cNvPr>
          <p:cNvSpPr/>
          <p:nvPr/>
        </p:nvSpPr>
        <p:spPr>
          <a:xfrm>
            <a:off x="838200" y="1306285"/>
            <a:ext cx="10321212" cy="132556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635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D80F7E-CB45-46E7-A68E-E422DD6C0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Zekton Rg" panose="020B0604020202080204" pitchFamily="34" charset="-52"/>
              </a:rPr>
              <a:t>Ввод данных в ячейки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7257C5-D03D-4111-8AE5-4B5B742EF5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686" y="1690688"/>
            <a:ext cx="5780314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ru-RU" sz="1800" i="1" dirty="0">
                <a:effectLst/>
                <a:latin typeface="Zekton Rg" panose="020B0604020202080204" pitchFamily="34" charset="-52"/>
                <a:ea typeface="Yu Gothic UI Semilight" panose="020B0400000000000000" pitchFamily="34" charset="-128"/>
                <a:cs typeface="Times New Roman" panose="02020603050405020304" pitchFamily="18" charset="0"/>
              </a:rPr>
              <a:t>Ввод текста.</a:t>
            </a:r>
            <a:r>
              <a:rPr lang="ru-RU" sz="1800" dirty="0">
                <a:effectLst/>
                <a:latin typeface="Zekton Rg" panose="020B0604020202080204" pitchFamily="34" charset="-52"/>
                <a:ea typeface="Yu Gothic UI Semilight" panose="020B0400000000000000" pitchFamily="34" charset="-128"/>
                <a:cs typeface="Times New Roman" panose="02020603050405020304" pitchFamily="18" charset="0"/>
              </a:rPr>
              <a:t> Как ввести и сохранить текст в Excel: 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800" dirty="0">
                <a:effectLst/>
                <a:latin typeface="Zekton Rg" panose="020B0604020202080204" pitchFamily="34" charset="-52"/>
                <a:ea typeface="Yu Gothic UI Semilight" panose="020B0400000000000000" pitchFamily="34" charset="-128"/>
                <a:cs typeface="Times New Roman" panose="02020603050405020304" pitchFamily="18" charset="0"/>
              </a:rPr>
              <a:t>Выберите ячейку, в которой хотите ввести текст, щелкнув левой кнопкой мыши.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800" dirty="0">
                <a:effectLst/>
                <a:latin typeface="Zekton Rg" panose="020B0604020202080204" pitchFamily="34" charset="-52"/>
                <a:ea typeface="Yu Gothic UI Semilight" panose="020B0400000000000000" pitchFamily="34" charset="-128"/>
                <a:cs typeface="Times New Roman" panose="02020603050405020304" pitchFamily="18" charset="0"/>
              </a:rPr>
              <a:t>Введите текст с помощью клавиатуры.</a:t>
            </a: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800" dirty="0">
                <a:effectLst/>
                <a:latin typeface="Zekton Rg" panose="020B0604020202080204" pitchFamily="34" charset="-52"/>
                <a:ea typeface="Yu Gothic UI Semilight" panose="020B0400000000000000" pitchFamily="34" charset="-128"/>
                <a:cs typeface="Times New Roman" panose="02020603050405020304" pitchFamily="18" charset="0"/>
              </a:rPr>
              <a:t>Нажмите </a:t>
            </a:r>
            <a:r>
              <a:rPr lang="ru-RU" sz="1800" dirty="0" err="1">
                <a:effectLst/>
                <a:latin typeface="Zekton Rg" panose="020B0604020202080204" pitchFamily="34" charset="-52"/>
                <a:ea typeface="Yu Gothic UI Semilight" panose="020B0400000000000000" pitchFamily="34" charset="-128"/>
                <a:cs typeface="Times New Roman" panose="02020603050405020304" pitchFamily="18" charset="0"/>
              </a:rPr>
              <a:t>enter</a:t>
            </a:r>
            <a:r>
              <a:rPr lang="ru-RU" sz="1800" dirty="0">
                <a:effectLst/>
                <a:latin typeface="Zekton Rg" panose="020B0604020202080204" pitchFamily="34" charset="-52"/>
                <a:ea typeface="Yu Gothic UI Semilight" panose="020B0400000000000000" pitchFamily="34" charset="-128"/>
                <a:cs typeface="Times New Roman" panose="02020603050405020304" pitchFamily="18" charset="0"/>
              </a:rPr>
              <a:t>, чтобы сохранить данные.</a:t>
            </a:r>
          </a:p>
          <a:p>
            <a:pPr marL="0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ru-RU" sz="1800" i="1" dirty="0">
                <a:effectLst/>
                <a:latin typeface="Zekton Rg" panose="020B0604020202080204" pitchFamily="34" charset="-52"/>
                <a:ea typeface="Yu Gothic UI Semilight" panose="020B0400000000000000" pitchFamily="34" charset="-128"/>
                <a:cs typeface="Times New Roman" panose="02020603050405020304" pitchFamily="18" charset="0"/>
              </a:rPr>
              <a:t>Ввод чисел.</a:t>
            </a:r>
            <a:r>
              <a:rPr lang="ru-RU" sz="1800" dirty="0">
                <a:effectLst/>
                <a:latin typeface="Zekton Rg" panose="020B0604020202080204" pitchFamily="34" charset="-52"/>
                <a:ea typeface="Yu Gothic UI Semilight" panose="020B0400000000000000" pitchFamily="34" charset="-128"/>
                <a:cs typeface="Times New Roman" panose="02020603050405020304" pitchFamily="18" charset="0"/>
              </a:rPr>
              <a:t> Как ввести сохранить число в Excel: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800" dirty="0">
                <a:effectLst/>
                <a:latin typeface="Zekton Rg" panose="020B0604020202080204" pitchFamily="34" charset="-52"/>
                <a:ea typeface="Yu Gothic UI Semilight" panose="020B0400000000000000" pitchFamily="34" charset="-128"/>
                <a:cs typeface="Times New Roman" panose="02020603050405020304" pitchFamily="18" charset="0"/>
              </a:rPr>
              <a:t>Выберите нужную ячейку, щелкнув в панель левой кнопкой мыши.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800" dirty="0">
                <a:effectLst/>
                <a:latin typeface="Zekton Rg" panose="020B0604020202080204" pitchFamily="34" charset="-52"/>
                <a:ea typeface="Yu Gothic UI Semilight" panose="020B0400000000000000" pitchFamily="34" charset="-128"/>
                <a:cs typeface="Times New Roman" panose="02020603050405020304" pitchFamily="18" charset="0"/>
              </a:rPr>
              <a:t>Введите число прямо в ячейку с клавиатуры. </a:t>
            </a: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800" dirty="0">
                <a:effectLst/>
                <a:latin typeface="Zekton Rg" panose="020B0604020202080204" pitchFamily="34" charset="-52"/>
                <a:ea typeface="Yu Gothic UI Semilight" panose="020B0400000000000000" pitchFamily="34" charset="-128"/>
                <a:cs typeface="Times New Roman" panose="02020603050405020304" pitchFamily="18" charset="0"/>
              </a:rPr>
              <a:t>Нажмите </a:t>
            </a:r>
            <a:r>
              <a:rPr lang="ru-RU" sz="1800" dirty="0" err="1">
                <a:effectLst/>
                <a:latin typeface="Zekton Rg" panose="020B0604020202080204" pitchFamily="34" charset="-52"/>
                <a:ea typeface="Yu Gothic UI Semilight" panose="020B0400000000000000" pitchFamily="34" charset="-128"/>
                <a:cs typeface="Times New Roman" panose="02020603050405020304" pitchFamily="18" charset="0"/>
              </a:rPr>
              <a:t>enter</a:t>
            </a:r>
            <a:r>
              <a:rPr lang="ru-RU" sz="1800" dirty="0">
                <a:effectLst/>
                <a:latin typeface="Zekton Rg" panose="020B0604020202080204" pitchFamily="34" charset="-52"/>
                <a:ea typeface="Yu Gothic UI Semilight" panose="020B0400000000000000" pitchFamily="34" charset="-128"/>
                <a:cs typeface="Times New Roman" panose="02020603050405020304" pitchFamily="18" charset="0"/>
              </a:rPr>
              <a:t>, чтобы подтвердить ввод.</a:t>
            </a: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D65824B-625B-45A3-A77D-0E4F8217A5C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78"/>
          <a:stretch/>
        </p:blipFill>
        <p:spPr>
          <a:xfrm>
            <a:off x="6618514" y="1477270"/>
            <a:ext cx="2721067" cy="2764216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B886718-246B-4E08-B3FA-3811EFE9468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85"/>
          <a:stretch/>
        </p:blipFill>
        <p:spPr>
          <a:xfrm>
            <a:off x="8819346" y="3632294"/>
            <a:ext cx="2815928" cy="2860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67637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C2E14C-6AC9-4D0C-A813-1909B2293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kern="0" dirty="0">
                <a:effectLst/>
                <a:latin typeface="Zekton Rg" panose="020B0604020202080204" pitchFamily="34" charset="-52"/>
                <a:ea typeface="Malgun Gothic" panose="020B0503020000020004" pitchFamily="34" charset="-127"/>
              </a:rPr>
              <a:t>Редактирование данных</a:t>
            </a:r>
            <a:endParaRPr lang="ru-RU" sz="8800" dirty="0">
              <a:latin typeface="Zekton Rg" panose="020B0604020202080204" pitchFamily="34" charset="-52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28E203-B80E-4335-A7AF-B70031A02E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545563" cy="4351338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spcAft>
                <a:spcPts val="800"/>
              </a:spcAft>
              <a:buNone/>
            </a:pPr>
            <a:r>
              <a:rPr lang="ru-RU" sz="1800" b="1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Редактирование в ячейке: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800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Дважды щелкните по ячейки с данными 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800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Убедитесь, что внутри ячейки появился курсор.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800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Внесите запланированные изменения.</a:t>
            </a: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800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Нажмите </a:t>
            </a:r>
            <a:r>
              <a:rPr lang="ru-RU" sz="1800" dirty="0" err="1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enter</a:t>
            </a:r>
            <a:r>
              <a:rPr lang="ru-RU" sz="1800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, чтобы сохранить изменения.</a:t>
            </a:r>
          </a:p>
          <a:p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030F18-69C3-4321-8FC9-432FCC659DE3}"/>
              </a:ext>
            </a:extLst>
          </p:cNvPr>
          <p:cNvSpPr txBox="1"/>
          <p:nvPr/>
        </p:nvSpPr>
        <p:spPr>
          <a:xfrm>
            <a:off x="6176866" y="1690688"/>
            <a:ext cx="5551714" cy="49140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Удаление данных из ячейки: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800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Выделите ячейку или диапазон ячеек, из которых нужно удалить данные.</a:t>
            </a: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800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Нажмите </a:t>
            </a:r>
            <a:r>
              <a:rPr lang="ru-RU" sz="1800" dirty="0" err="1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Delete</a:t>
            </a:r>
            <a:r>
              <a:rPr lang="ru-RU" sz="1800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 на клавиатуре.</a:t>
            </a: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Удаление ячейки, строки, столбца или листа</a:t>
            </a:r>
            <a:r>
              <a:rPr lang="ru-RU" sz="1800" i="1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:</a:t>
            </a:r>
            <a:endParaRPr lang="ru-RU" sz="1800" dirty="0">
              <a:effectLst/>
              <a:latin typeface="Zekton Rg" panose="020B0604020202080204" pitchFamily="34" charset="-52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800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Выберите ячейку, столбец, строку или лист.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800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Перейдите на вкладку главное&gt; ячейки&gt; удалить.</a:t>
            </a: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800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Выберите данные ячейки строки столбца или листа.</a:t>
            </a:r>
          </a:p>
        </p:txBody>
      </p:sp>
    </p:spTree>
    <p:extLst>
      <p:ext uri="{BB962C8B-B14F-4D97-AF65-F5344CB8AC3E}">
        <p14:creationId xmlns:p14="http://schemas.microsoft.com/office/powerpoint/2010/main" val="3326056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165B99-2D8F-49EA-9D51-FAE879F9B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Zekton Rg" panose="020B0604020202080204" pitchFamily="34" charset="-52"/>
              </a:rPr>
              <a:t>Копирование данных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B79776-5632-43CD-9D8A-3E2A625659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6232" y="1583029"/>
            <a:ext cx="6570306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spcAft>
                <a:spcPts val="800"/>
              </a:spcAft>
              <a:buNone/>
            </a:pPr>
            <a:endParaRPr lang="ru-RU" sz="2000" dirty="0">
              <a:effectLst/>
              <a:latin typeface="Zekton Rg" panose="020B0604020202080204" pitchFamily="34" charset="-52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2000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Выберите ячейку или диапазон ячеек.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2000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Щелкните правой кнопкой мыши по выделенным ячейкам.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2000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В контекстном меню выберите «Копировать».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2000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Активируйте ячейку, куда нужно вставить скопированное.</a:t>
            </a: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2000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Щелкните правой кнопкой мыши по новой ячейке и выберите «Вставить».</a:t>
            </a: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9DE915F-C8F2-40DE-9E98-DD330556AD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3993" y="512568"/>
            <a:ext cx="3293343" cy="2916432"/>
          </a:xfrm>
          <a:prstGeom prst="rect">
            <a:avLst/>
          </a:prstGeom>
        </p:spPr>
      </p:pic>
      <p:sp>
        <p:nvSpPr>
          <p:cNvPr id="6" name="Овал 5">
            <a:extLst>
              <a:ext uri="{FF2B5EF4-FFF2-40B4-BE49-F238E27FC236}">
                <a16:creationId xmlns:a16="http://schemas.microsoft.com/office/drawing/2014/main" id="{C1E5C4A9-8010-40DA-8697-78024BA4DE19}"/>
              </a:ext>
            </a:extLst>
          </p:cNvPr>
          <p:cNvSpPr/>
          <p:nvPr/>
        </p:nvSpPr>
        <p:spPr>
          <a:xfrm>
            <a:off x="8276253" y="1462088"/>
            <a:ext cx="1110343" cy="37604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B101831-F4EF-4BE1-BF7F-84866726A0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3993" y="3713318"/>
            <a:ext cx="3293343" cy="2779557"/>
          </a:xfrm>
          <a:prstGeom prst="rect">
            <a:avLst/>
          </a:prstGeom>
        </p:spPr>
      </p:pic>
      <p:sp>
        <p:nvSpPr>
          <p:cNvPr id="9" name="Овал 8">
            <a:extLst>
              <a:ext uri="{FF2B5EF4-FFF2-40B4-BE49-F238E27FC236}">
                <a16:creationId xmlns:a16="http://schemas.microsoft.com/office/drawing/2014/main" id="{8AE6A7AD-8702-4C01-89DC-D893CF60BF35}"/>
              </a:ext>
            </a:extLst>
          </p:cNvPr>
          <p:cNvSpPr/>
          <p:nvPr/>
        </p:nvSpPr>
        <p:spPr>
          <a:xfrm>
            <a:off x="8417644" y="5010830"/>
            <a:ext cx="2079295" cy="49423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4644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493065-03D9-41AF-A76C-16C5DD1B7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Zekton Rg" panose="020B0604020202080204" pitchFamily="34" charset="-52"/>
              </a:rPr>
              <a:t>Вырезание данных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868DE3-A0CC-47C0-BA91-7F96DE3302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956110" cy="4351338"/>
          </a:xfrm>
        </p:spPr>
        <p:txBody>
          <a:bodyPr/>
          <a:lstStyle/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800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Выделите ячейки, которые нужно вырезать.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1800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Щелкните правой кнопкой мыши по выделенные ячейкам.</a:t>
            </a: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800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Выберите «Вырезать».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7B050CB-8B45-43FA-876A-6440D9CF1C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2117" y="1825625"/>
            <a:ext cx="4138019" cy="3055885"/>
          </a:xfrm>
          <a:prstGeom prst="rect">
            <a:avLst/>
          </a:prstGeom>
        </p:spPr>
      </p:pic>
      <p:sp>
        <p:nvSpPr>
          <p:cNvPr id="6" name="Овал 5">
            <a:extLst>
              <a:ext uri="{FF2B5EF4-FFF2-40B4-BE49-F238E27FC236}">
                <a16:creationId xmlns:a16="http://schemas.microsoft.com/office/drawing/2014/main" id="{12AFEEB4-C41D-4CB7-9098-C7FD30852DDB}"/>
              </a:ext>
            </a:extLst>
          </p:cNvPr>
          <p:cNvSpPr/>
          <p:nvPr/>
        </p:nvSpPr>
        <p:spPr>
          <a:xfrm>
            <a:off x="7977673" y="2062065"/>
            <a:ext cx="1324947" cy="39188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35808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4ED4CE-35CE-4EC9-A9F6-8E37DEBB8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727" y="0"/>
            <a:ext cx="10515600" cy="1325563"/>
          </a:xfrm>
        </p:spPr>
        <p:txBody>
          <a:bodyPr/>
          <a:lstStyle/>
          <a:p>
            <a:r>
              <a:rPr lang="ru-RU" b="1" dirty="0">
                <a:latin typeface="Zekton Rg" panose="020B0604020202080204" pitchFamily="34" charset="-52"/>
              </a:rPr>
              <a:t>Формулы и функции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32F7393-C3D6-4F66-929B-10CD56408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677" y="1162393"/>
            <a:ext cx="11672596" cy="1188921"/>
          </a:xfrm>
        </p:spPr>
        <p:txBody>
          <a:bodyPr/>
          <a:lstStyle/>
          <a:p>
            <a:pPr marL="0" indent="0">
              <a:buNone/>
            </a:pPr>
            <a:r>
              <a:rPr lang="ru-RU" sz="2400" b="1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Формула</a:t>
            </a:r>
            <a:r>
              <a:rPr lang="ru-RU" sz="1800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— это команда, которую вводят в ячейки, чтобы провести расчёты или выполнить операции со значением таблицы в Excel. Формулы в Excel всегда начинаются со знака «=», после которого идёт выражение, содержащие числа, ссылки на ячейки, операторы и функции.</a:t>
            </a:r>
          </a:p>
          <a:p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6CBAF0-3781-4A0D-8790-6A59122CAB9E}"/>
              </a:ext>
            </a:extLst>
          </p:cNvPr>
          <p:cNvSpPr txBox="1"/>
          <p:nvPr/>
        </p:nvSpPr>
        <p:spPr>
          <a:xfrm>
            <a:off x="241041" y="2351314"/>
            <a:ext cx="5449078" cy="329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49580">
              <a:lnSpc>
                <a:spcPct val="150000"/>
              </a:lnSpc>
              <a:spcAft>
                <a:spcPts val="800"/>
              </a:spcAft>
            </a:pPr>
            <a:r>
              <a:rPr lang="ru-RU" sz="2400" b="1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Функции: </a:t>
            </a:r>
          </a:p>
          <a:p>
            <a:pPr marL="342900" lvl="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ru-RU" sz="1800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Сумма (</a:t>
            </a:r>
            <a:r>
              <a:rPr lang="en-US" sz="1800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SUM</a:t>
            </a:r>
            <a:r>
              <a:rPr lang="ru-RU" sz="1800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) </a:t>
            </a:r>
          </a:p>
          <a:p>
            <a:pPr marL="342900" lvl="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ru-RU" sz="1800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Среднее значение (</a:t>
            </a:r>
            <a:r>
              <a:rPr lang="en-US" sz="1800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AVERAGE</a:t>
            </a:r>
            <a:r>
              <a:rPr lang="ru-RU" sz="1800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) </a:t>
            </a:r>
          </a:p>
          <a:p>
            <a:pPr marL="342900" lvl="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ru-RU" sz="1800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Минимальное значение (</a:t>
            </a:r>
            <a:r>
              <a:rPr lang="en-US" sz="1800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MIN</a:t>
            </a:r>
            <a:r>
              <a:rPr lang="ru-RU" sz="1800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) </a:t>
            </a:r>
          </a:p>
          <a:p>
            <a:pPr marL="342900" lvl="0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ru-RU" sz="1800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Максимальное значение (</a:t>
            </a:r>
            <a:r>
              <a:rPr lang="en-US" sz="1800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MAX</a:t>
            </a:r>
            <a:r>
              <a:rPr lang="ru-RU" sz="1800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) </a:t>
            </a: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ru-RU" sz="1800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Подсчёт количества (</a:t>
            </a:r>
            <a:r>
              <a:rPr lang="en-US" sz="1800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COUNT</a:t>
            </a:r>
            <a:r>
              <a:rPr lang="ru-RU" sz="1800" dirty="0">
                <a:effectLst/>
                <a:latin typeface="Zekton Rg" panose="020B0604020202080204" pitchFamily="34" charset="-52"/>
                <a:ea typeface="Malgun Gothic" panose="020B0503020000020004" pitchFamily="34" charset="-127"/>
                <a:cs typeface="Times New Roman" panose="02020603050405020304" pitchFamily="18" charset="0"/>
              </a:rPr>
              <a:t>) </a:t>
            </a:r>
          </a:p>
          <a:p>
            <a:pPr marL="342900" lvl="0" indent="-342900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ru-RU" sz="1800" dirty="0">
              <a:effectLst/>
              <a:latin typeface="Times New Roman" panose="02020603050405020304" pitchFamily="18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E2D6AE0C-73D8-40F8-B2E6-DF1678CCF8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1883" y="2682175"/>
            <a:ext cx="4751950" cy="2207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39687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Зеленый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471</Words>
  <Application>Microsoft Office PowerPoint</Application>
  <PresentationFormat>Широкоэкранный</PresentationFormat>
  <Paragraphs>75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Courier New</vt:lpstr>
      <vt:lpstr>Symbol</vt:lpstr>
      <vt:lpstr>Times New Roman</vt:lpstr>
      <vt:lpstr>Zekton Rg</vt:lpstr>
      <vt:lpstr>Тема Office</vt:lpstr>
      <vt:lpstr>ВВЕДЕНИЕ В ТАБЛИЦНЫЕ ПРОЦЕССОРЫ</vt:lpstr>
      <vt:lpstr>История табличных процессоров</vt:lpstr>
      <vt:lpstr>Эволюция табличных процессоров</vt:lpstr>
      <vt:lpstr>Интерфейс табличного процессора</vt:lpstr>
      <vt:lpstr>Ввод данных в ячейки</vt:lpstr>
      <vt:lpstr>Редактирование данных</vt:lpstr>
      <vt:lpstr>Копирование данных</vt:lpstr>
      <vt:lpstr>Вырезание данных</vt:lpstr>
      <vt:lpstr>Формулы и функции</vt:lpstr>
      <vt:lpstr>Форматирование таблиц </vt:lpstr>
      <vt:lpstr> Диаграммы и графики</vt:lpstr>
      <vt:lpstr>ИСПОЛЬЗОВАНИЕ ТАБЛИЧНЫХ ПРОЦЕССОРОВ В РАЗЛИЧНЫХ ОБЛОСТЯХ</vt:lpstr>
      <vt:lpstr>ВЫВОД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 В ТАБЛИЦНЫЕ ПРОЦЕССОРЫ</dc:title>
  <dc:creator>Айнур Гюлмамедова</dc:creator>
  <cp:lastModifiedBy>Айнур Гюлмамедова</cp:lastModifiedBy>
  <cp:revision>11</cp:revision>
  <dcterms:created xsi:type="dcterms:W3CDTF">2025-09-23T12:28:46Z</dcterms:created>
  <dcterms:modified xsi:type="dcterms:W3CDTF">2025-09-29T14:38:54Z</dcterms:modified>
</cp:coreProperties>
</file>